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64" r:id="rId3"/>
    <p:sldId id="267" r:id="rId4"/>
    <p:sldId id="266" r:id="rId5"/>
    <p:sldId id="268" r:id="rId6"/>
    <p:sldId id="269" r:id="rId7"/>
    <p:sldId id="270" r:id="rId8"/>
    <p:sldId id="257" r:id="rId9"/>
    <p:sldId id="265" r:id="rId10"/>
    <p:sldId id="272" r:id="rId11"/>
    <p:sldId id="271" r:id="rId12"/>
    <p:sldId id="273" r:id="rId13"/>
    <p:sldId id="274" r:id="rId14"/>
    <p:sldId id="275" r:id="rId15"/>
    <p:sldId id="277" r:id="rId16"/>
    <p:sldId id="258" r:id="rId17"/>
    <p:sldId id="280" r:id="rId18"/>
    <p:sldId id="281" r:id="rId19"/>
    <p:sldId id="276" r:id="rId20"/>
    <p:sldId id="261" r:id="rId21"/>
    <p:sldId id="279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30ACEC"/>
    <a:srgbClr val="152E4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4" autoAdjust="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126" y="22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1" descr="A close up of dots&#10;">
            <a:extLst>
              <a:ext uri="{FF2B5EF4-FFF2-40B4-BE49-F238E27FC236}">
                <a16:creationId xmlns:a16="http://schemas.microsoft.com/office/drawing/2014/main" id="{7AB29D43-4B08-2135-F1EA-1A4A7147AD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37680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7" descr="abstract image">
            <a:extLst>
              <a:ext uri="{FF2B5EF4-FFF2-40B4-BE49-F238E27FC236}">
                <a16:creationId xmlns:a16="http://schemas.microsoft.com/office/drawing/2014/main" id="{161DA64E-0D5C-6657-BAAF-D622A3834F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457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871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59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70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subtitle + pictu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4669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38316" y="-11113"/>
            <a:ext cx="5931852" cy="6880225"/>
          </a:xfrm>
          <a:prstGeom prst="parallelogram">
            <a:avLst>
              <a:gd name="adj" fmla="val 16978"/>
            </a:avLst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94669" y="4145280"/>
            <a:ext cx="5066250" cy="690880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4800" cap="all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1832095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9753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41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71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960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6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4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46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990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9" r:id="rId2"/>
    <p:sldLayoutId id="2147483700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9" r:id="rId10"/>
    <p:sldLayoutId id="2147483710" r:id="rId11"/>
    <p:sldLayoutId id="2147483711" r:id="rId12"/>
    <p:sldLayoutId id="214748371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python.langchain.com/docs/get_started/introducti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Introduction to LangChain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A0E5CD2-BAFC-6FB4-B459-E8B9D3FE3E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Pascal Simon</a:t>
            </a:r>
          </a:p>
          <a:p>
            <a:r>
              <a:rPr lang="en-US" dirty="0"/>
              <a:t>2024/03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4669" y="762000"/>
            <a:ext cx="5066250" cy="2900680"/>
          </a:xfrm>
        </p:spPr>
        <p:txBody>
          <a:bodyPr/>
          <a:lstStyle/>
          <a:p>
            <a:r>
              <a:rPr lang="en-US" dirty="0"/>
              <a:t>Key components of langchain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46E3D607-803F-4BBE-9003-1B34C7FCB91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887" r="6887"/>
          <a:stretch/>
        </p:blipFill>
        <p:spPr>
          <a:xfrm>
            <a:off x="338316" y="-11113"/>
            <a:ext cx="5931852" cy="6880225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A059993-2DD5-EA8C-A583-265B14371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4669" y="4145280"/>
            <a:ext cx="5066250" cy="690880"/>
          </a:xfrm>
        </p:spPr>
        <p:txBody>
          <a:bodyPr/>
          <a:lstStyle/>
          <a:p>
            <a:r>
              <a:rPr lang="en-US" dirty="0"/>
              <a:t>&lt;3&gt;</a:t>
            </a:r>
          </a:p>
        </p:txBody>
      </p:sp>
    </p:spTree>
    <p:extLst>
      <p:ext uri="{BB962C8B-B14F-4D97-AF65-F5344CB8AC3E}">
        <p14:creationId xmlns:p14="http://schemas.microsoft.com/office/powerpoint/2010/main" val="1209044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4BF3D-4AEE-5120-9235-0679ABC6E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</a:rPr>
              <a:t>Chains</a:t>
            </a:r>
            <a:r>
              <a:rPr lang="en-US" sz="4000" dirty="0"/>
              <a:t>: where LangChain got its name from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BFB50-2A87-ABD7-A301-CBCB3A190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Chains are an abstraction of a fixed workflow, taking some input, feeding it to an LLM and processing the output</a:t>
            </a:r>
          </a:p>
          <a:p>
            <a:r>
              <a:rPr lang="en-US" dirty="0"/>
              <a:t>LangChain introduces an expression language (LCEL) that allows elegant chain definition</a:t>
            </a:r>
          </a:p>
          <a:p>
            <a:r>
              <a:rPr lang="en-US" dirty="0"/>
              <a:t>See sample code: main_recipe_generator.py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E602F5-90BC-1FB5-9C02-E56054721FB3}"/>
              </a:ext>
            </a:extLst>
          </p:cNvPr>
          <p:cNvSpPr txBox="1"/>
          <p:nvPr/>
        </p:nvSpPr>
        <p:spPr>
          <a:xfrm>
            <a:off x="8542032" y="4965493"/>
            <a:ext cx="3149083" cy="134640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RunnablePassthrough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prompt_template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StrOutputParser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227F9E-4ABA-D106-47D3-C4464DF88A7F}"/>
              </a:ext>
            </a:extLst>
          </p:cNvPr>
          <p:cNvSpPr txBox="1"/>
          <p:nvPr/>
        </p:nvSpPr>
        <p:spPr>
          <a:xfrm>
            <a:off x="838200" y="4965492"/>
            <a:ext cx="7610573" cy="134640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ChatOpenAI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ChatPromptTemplate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from_template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"tell me a joke about </a:t>
            </a:r>
            <a:r>
              <a:rPr lang="en-US" sz="1400" b="0" noProof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{topic}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endParaRPr lang="en-US" sz="1400" b="0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invoke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"topic"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"bears"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3907558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2E21-2596-0655-84EA-E0F0F7B5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Adding dynamic behavior: </a:t>
            </a:r>
            <a:r>
              <a:rPr lang="en-US" sz="4000" dirty="0">
                <a:solidFill>
                  <a:srgbClr val="FFFF00"/>
                </a:solidFill>
              </a:rPr>
              <a:t>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3ABC8-EEBA-A43E-A9C1-8DEDF43E7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en-US" dirty="0"/>
              <a:t>Program flow in a chain is fixed. An agent allows for adaptive flow</a:t>
            </a:r>
          </a:p>
          <a:p>
            <a:r>
              <a:rPr lang="en-US" dirty="0"/>
              <a:t>Agents require an overall goal, tools and an LLM</a:t>
            </a:r>
          </a:p>
          <a:p>
            <a:r>
              <a:rPr lang="en-US" dirty="0"/>
              <a:t>Idea: The agent reasons using an LLM how to reach a goal and which tools to use and dynamically generate 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E0989D-4147-53C9-D17C-8C87FDDE71C0}"/>
              </a:ext>
            </a:extLst>
          </p:cNvPr>
          <p:cNvSpPr txBox="1"/>
          <p:nvPr/>
        </p:nvSpPr>
        <p:spPr>
          <a:xfrm>
            <a:off x="1021237" y="4489565"/>
            <a:ext cx="10332563" cy="16873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create_react_agent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llm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agent_executor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AgentExecutor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verbose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handle_parsing_errors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agent_executor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invoke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 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"period"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"June"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"destination"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"Thailand"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"type"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"scuba diving"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2175318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61453-DAD1-F1C2-B7D0-1F4E8C34A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Adding capabilities with </a:t>
            </a:r>
            <a:r>
              <a:rPr lang="en-US" sz="4000" dirty="0">
                <a:solidFill>
                  <a:srgbClr val="FFFF00"/>
                </a:solidFill>
              </a:rPr>
              <a:t>Tools</a:t>
            </a:r>
            <a:r>
              <a:rPr lang="en-US" sz="4000" dirty="0"/>
              <a:t> &amp; </a:t>
            </a:r>
            <a:r>
              <a:rPr lang="en-US" sz="4000" dirty="0">
                <a:solidFill>
                  <a:srgbClr val="FFFF00"/>
                </a:solidFill>
              </a:rPr>
              <a:t>Toolkits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964C1-6BF5-629E-AD19-6B18E9EA9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Tools are used to integrate virtually any functionality. E.g.: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Shell</a:t>
            </a:r>
            <a:r>
              <a:rPr lang="en-US" dirty="0"/>
              <a:t>: allows running shell commands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TavilySearchResults</a:t>
            </a:r>
            <a:r>
              <a:rPr lang="en-US" dirty="0"/>
              <a:t>: Web-search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WikipediaQueryRun</a:t>
            </a:r>
            <a:r>
              <a:rPr lang="en-US" dirty="0"/>
              <a:t>: Search Wikipedia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YouTubeSearchTool</a:t>
            </a:r>
            <a:r>
              <a:rPr lang="en-US" dirty="0"/>
              <a:t>: Search </a:t>
            </a:r>
            <a:r>
              <a:rPr lang="en-US" dirty="0" err="1"/>
              <a:t>youtube</a:t>
            </a:r>
            <a:r>
              <a:rPr lang="en-US" dirty="0"/>
              <a:t> videos, incl. metadata and transcriptions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BearlyInterpreterTool</a:t>
            </a:r>
            <a:r>
              <a:rPr lang="en-US" dirty="0"/>
              <a:t> / </a:t>
            </a:r>
            <a:r>
              <a:rPr lang="en-US" dirty="0" err="1">
                <a:solidFill>
                  <a:srgbClr val="FFFF00"/>
                </a:solidFill>
              </a:rPr>
              <a:t>PythonREPL</a:t>
            </a:r>
            <a:r>
              <a:rPr lang="en-US" dirty="0"/>
              <a:t>: Runs code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WolframAlphaAPIWrapper</a:t>
            </a:r>
            <a:r>
              <a:rPr lang="en-US" dirty="0"/>
              <a:t>: Solves complex math</a:t>
            </a:r>
          </a:p>
          <a:p>
            <a:r>
              <a:rPr lang="en-US" dirty="0"/>
              <a:t>Toolkits are collections of tools (E.g. </a:t>
            </a:r>
            <a:r>
              <a:rPr lang="en-US" dirty="0" err="1"/>
              <a:t>SqlDatabaseToolkit</a:t>
            </a:r>
            <a:r>
              <a:rPr lang="en-US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4D2D3D-AA2E-A692-006E-9082A32289BC}"/>
              </a:ext>
            </a:extLst>
          </p:cNvPr>
          <p:cNvSpPr txBox="1"/>
          <p:nvPr/>
        </p:nvSpPr>
        <p:spPr>
          <a:xfrm>
            <a:off x="929718" y="5514879"/>
            <a:ext cx="7752369" cy="64804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langchain_community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tavily_search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TavilySearchResults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TavilySearchResults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()]</a:t>
            </a:r>
          </a:p>
          <a:p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171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79DA1-1E67-384F-78DD-30747E278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</a:rPr>
              <a:t>Retrievers</a:t>
            </a:r>
            <a:r>
              <a:rPr lang="en-US" sz="4000" dirty="0"/>
              <a:t> &amp; </a:t>
            </a:r>
            <a:r>
              <a:rPr lang="en-US" sz="4000" dirty="0">
                <a:solidFill>
                  <a:srgbClr val="FFFF00"/>
                </a:solidFill>
              </a:rPr>
              <a:t>Stores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90B13-FABF-184A-F613-E1148AE3D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If the application should work with a specific data source (like company knowledge), a data store is needed</a:t>
            </a:r>
          </a:p>
          <a:p>
            <a:r>
              <a:rPr lang="en-US" dirty="0"/>
              <a:t>Retrievers connect a datastore to chains and agents</a:t>
            </a:r>
          </a:p>
          <a:p>
            <a:r>
              <a:rPr lang="en-US" dirty="0"/>
              <a:t>For example: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FAISS</a:t>
            </a:r>
            <a:r>
              <a:rPr lang="en-US" dirty="0"/>
              <a:t>: Easy to use in-memory vector store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BM25Retriever</a:t>
            </a:r>
            <a:r>
              <a:rPr lang="en-US" dirty="0"/>
              <a:t>: Full text search using BM25 algorithm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LOTR</a:t>
            </a:r>
            <a:r>
              <a:rPr lang="en-US" dirty="0"/>
              <a:t>: Lord of the retrievers: combines multiple retrievers</a:t>
            </a:r>
          </a:p>
        </p:txBody>
      </p:sp>
    </p:spTree>
    <p:extLst>
      <p:ext uri="{BB962C8B-B14F-4D97-AF65-F5344CB8AC3E}">
        <p14:creationId xmlns:p14="http://schemas.microsoft.com/office/powerpoint/2010/main" val="4083723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93126A4-14A9-732A-36A9-689D71CC1A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Setting everything up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7DDE5F1-CFE7-4061-A36F-64F19A72EE8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887" r="6887"/>
          <a:stretch>
            <a:fillRect/>
          </a:stretch>
        </p:blipFill>
        <p:spPr/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06EE1330-B6E5-2700-7ADB-03DE58CEE9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&lt;4&gt;</a:t>
            </a:r>
          </a:p>
        </p:txBody>
      </p:sp>
    </p:spTree>
    <p:extLst>
      <p:ext uri="{BB962C8B-B14F-4D97-AF65-F5344CB8AC3E}">
        <p14:creationId xmlns:p14="http://schemas.microsoft.com/office/powerpoint/2010/main" val="2428507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Create an environment, install langchain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38FEC0-89A2-F895-AD51-D3350307D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Create and activate virtual environment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create –n “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langchain_starter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activate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langchain_starter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Install langchain (will install compatible Python version as well)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langchain langchain-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openai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python-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dotenv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langchainhub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Optionally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langchain-experimental</a:t>
            </a:r>
          </a:p>
          <a:p>
            <a:pPr marL="0" indent="0">
              <a:buNone/>
            </a:pPr>
            <a:r>
              <a:rPr lang="en-US" dirty="0"/>
              <a:t>Additional packages depending on the tools you want, e.g.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wolframalpha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0EDB-4F40-9495-7E10-9D4830AF8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Store your secrets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0A925-6CE0-F580-D2F9-4D90EAB2F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940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Most modules can read secrets and other configuration from the OS environment</a:t>
            </a:r>
          </a:p>
          <a:p>
            <a:r>
              <a:rPr lang="en-US" dirty="0"/>
              <a:t>Can use python-</a:t>
            </a:r>
            <a:r>
              <a:rPr lang="en-US" dirty="0" err="1"/>
              <a:t>dotenv</a:t>
            </a:r>
            <a:r>
              <a:rPr lang="en-US" dirty="0"/>
              <a:t> module to load these from a local .env text file</a:t>
            </a:r>
          </a:p>
          <a:p>
            <a:r>
              <a:rPr lang="en-US" dirty="0"/>
              <a:t>E.g.: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Load with</a:t>
            </a:r>
          </a:p>
          <a:p>
            <a:pPr marL="457200" lvl="1" indent="0">
              <a:buNone/>
            </a:pP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dotenv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load_dotenv</a:t>
            </a:r>
            <a:endParaRPr lang="en-US" sz="1800" b="0" dirty="0">
              <a:solidFill>
                <a:srgbClr val="DCDCAA"/>
              </a:solidFill>
              <a:effectLst/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load_dotenv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26C17A-09A3-DC9F-CB6A-9FA21EE15E85}"/>
              </a:ext>
            </a:extLst>
          </p:cNvPr>
          <p:cNvSpPr txBox="1"/>
          <p:nvPr/>
        </p:nvSpPr>
        <p:spPr>
          <a:xfrm>
            <a:off x="2076255" y="3421292"/>
            <a:ext cx="864202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BEARLY_API_KEY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WOLFRAM_ALPHA_APPID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AZURE_OPENAI_API_KEY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AZURE_OPENAI_ENDPOINT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"https://openai3032.openai.azure.com/"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AZURE_EMBEDDING_DEPLOYMENT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"ADA2"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OPENAI_API_VERSION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"2023-12-01-preview"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AZURE_GPT3_DEPLOYMENT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"GPT35"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AZURE_GPT4_DEPLOYMENT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"GPT4"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64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197D-BE2A-4D4E-2444-4299F5752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Using Azure OpenAI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D134B-C089-A81B-4819-B51A0E36B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provides OpenAI’s GPT 3.5 and 4 models</a:t>
            </a:r>
          </a:p>
          <a:p>
            <a:r>
              <a:rPr lang="en-US" dirty="0"/>
              <a:t>Go to </a:t>
            </a:r>
            <a:r>
              <a:rPr lang="en-US" dirty="0" err="1">
                <a:solidFill>
                  <a:srgbClr val="FFFF00"/>
                </a:solidFill>
              </a:rPr>
              <a:t>portal.azure</a:t>
            </a:r>
            <a:r>
              <a:rPr lang="en-US" dirty="0"/>
              <a:t>, section Azure Open AI (only accessible from </a:t>
            </a:r>
            <a:r>
              <a:rPr lang="en-US" dirty="0" err="1"/>
              <a:t>Viseca</a:t>
            </a:r>
            <a:r>
              <a:rPr lang="en-US" dirty="0"/>
              <a:t> network if you use your VS subscription)</a:t>
            </a:r>
          </a:p>
          <a:p>
            <a:r>
              <a:rPr lang="en-US" dirty="0"/>
              <a:t>Create resource group (CH-north works)</a:t>
            </a:r>
          </a:p>
          <a:p>
            <a:r>
              <a:rPr lang="en-US" dirty="0"/>
              <a:t>You will initialize need to fill out request form, usually approved withing 24 hours</a:t>
            </a:r>
          </a:p>
          <a:p>
            <a:r>
              <a:rPr lang="en-US" dirty="0"/>
              <a:t>Deploy the models you want</a:t>
            </a:r>
          </a:p>
          <a:p>
            <a:r>
              <a:rPr lang="en-US" dirty="0"/>
              <a:t>Store the deployment names, deployment URL and the API key in your </a:t>
            </a:r>
            <a:r>
              <a:rPr lang="en-US" dirty="0">
                <a:solidFill>
                  <a:srgbClr val="FFFF00"/>
                </a:solidFill>
              </a:rPr>
              <a:t>.env </a:t>
            </a:r>
            <a:r>
              <a:rPr lang="en-US" dirty="0"/>
              <a:t>file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32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1A874E4-CDB6-04AD-BBDD-0EB46298B9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887" r="6887"/>
          <a:stretch>
            <a:fillRect/>
          </a:stretch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8717C1C-DFD3-7885-0219-24693734D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&lt;5&gt;</a:t>
            </a:r>
          </a:p>
        </p:txBody>
      </p:sp>
    </p:spTree>
    <p:extLst>
      <p:ext uri="{BB962C8B-B14F-4D97-AF65-F5344CB8AC3E}">
        <p14:creationId xmlns:p14="http://schemas.microsoft.com/office/powerpoint/2010/main" val="110310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FA6E1B-2929-759B-FF11-98658F840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75BC1CE-855E-D83B-76B2-1D9525C679C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35F08D-6BFE-1A52-865D-38A3AE8D7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4FA07-9DA4-A95D-3811-ABB301920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4000" dirty="0"/>
              <a:t>LLM-powered applications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000" dirty="0"/>
              <a:t>langchain 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000" dirty="0"/>
              <a:t>Key components of langchain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000" dirty="0"/>
              <a:t>Setting everything up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000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2202989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Practical Use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LangChain can be applied in various scenarios, such as:</a:t>
            </a:r>
          </a:p>
          <a:p>
            <a:pPr lvl="1"/>
            <a:r>
              <a:rPr lang="en-US" dirty="0"/>
              <a:t>Automating code generation and review.</a:t>
            </a:r>
          </a:p>
          <a:p>
            <a:pPr lvl="1"/>
            <a:r>
              <a:rPr lang="en-US" dirty="0"/>
              <a:t>Enhancing chatbots with advanced contextual understanding.</a:t>
            </a:r>
          </a:p>
          <a:p>
            <a:pPr lvl="1"/>
            <a:r>
              <a:rPr lang="en-US" dirty="0"/>
              <a:t>Building intelligent data analysis tools.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D2043-4876-139D-AD4B-9CD41D455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Sample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6446E-4F4B-6766-A16A-25D5E6757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chain: 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main_recipe_generator.py</a:t>
            </a:r>
          </a:p>
          <a:p>
            <a:r>
              <a:rPr lang="en-US" dirty="0"/>
              <a:t>Complex react-agent with tools: 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main_math.py</a:t>
            </a:r>
          </a:p>
          <a:p>
            <a:r>
              <a:rPr lang="en-US" dirty="0"/>
              <a:t>Agent with internet search: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main_travel_agent.py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36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EA7AC1-1B77-1A6D-D6D4-42EF4DBCDA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sz="2400" dirty="0"/>
              <a:t>Pascal Simon</a:t>
            </a:r>
            <a:br>
              <a:rPr lang="en-US" sz="2400" dirty="0"/>
            </a:br>
            <a:r>
              <a:rPr lang="en-US" sz="2400" dirty="0"/>
              <a:t>https://github.com/ps78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7424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LLM-Powered Applications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CD2AEAB-ADA5-5D74-C513-738D707717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5957" r="5957"/>
          <a:stretch>
            <a:fillRect/>
          </a:stretch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FF2983A-5AE5-D2B9-BBF9-A68058BA5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 1 &gt;</a:t>
            </a:r>
          </a:p>
        </p:txBody>
      </p:sp>
    </p:spTree>
    <p:extLst>
      <p:ext uri="{BB962C8B-B14F-4D97-AF65-F5344CB8AC3E}">
        <p14:creationId xmlns:p14="http://schemas.microsoft.com/office/powerpoint/2010/main" val="4293924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A4F17-FE25-989B-30F1-29EFCC2DF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LLMs are just models processing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31DED-7858-E69E-9032-12EF51180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r>
              <a:rPr lang="en-US" dirty="0"/>
              <a:t>LLM = large language model, is a machine learning model able to output text based on text input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Or simplified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2E8F1C-3A4D-5D3F-D042-758630CA647B}"/>
              </a:ext>
            </a:extLst>
          </p:cNvPr>
          <p:cNvGrpSpPr/>
          <p:nvPr/>
        </p:nvGrpSpPr>
        <p:grpSpPr>
          <a:xfrm>
            <a:off x="2867016" y="2811432"/>
            <a:ext cx="7702758" cy="1043207"/>
            <a:chOff x="2199070" y="4242956"/>
            <a:chExt cx="8564067" cy="78808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E4C2110-D750-CA27-7310-806C4F1FABB7}"/>
                </a:ext>
              </a:extLst>
            </p:cNvPr>
            <p:cNvSpPr/>
            <p:nvPr/>
          </p:nvSpPr>
          <p:spPr>
            <a:xfrm>
              <a:off x="2199070" y="4505250"/>
              <a:ext cx="70114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Text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5E341E9-DF0D-B6EC-7B89-65096E0E152B}"/>
                </a:ext>
              </a:extLst>
            </p:cNvPr>
            <p:cNvSpPr/>
            <p:nvPr/>
          </p:nvSpPr>
          <p:spPr>
            <a:xfrm>
              <a:off x="4095205" y="4505250"/>
              <a:ext cx="1287657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Vectors of floats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02E672DA-59BA-FB07-A23E-EF30F658B1C5}"/>
                </a:ext>
              </a:extLst>
            </p:cNvPr>
            <p:cNvCxnSpPr>
              <a:cxnSpLocks/>
              <a:stCxn id="4" idx="3"/>
              <a:endCxn id="5" idx="1"/>
            </p:cNvCxnSpPr>
            <p:nvPr/>
          </p:nvCxnSpPr>
          <p:spPr>
            <a:xfrm>
              <a:off x="2900219" y="4766177"/>
              <a:ext cx="1194986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4FC455F-74A6-26A1-B75F-76E1A49AD4DF}"/>
                </a:ext>
              </a:extLst>
            </p:cNvPr>
            <p:cNvSpPr txBox="1"/>
            <p:nvPr/>
          </p:nvSpPr>
          <p:spPr>
            <a:xfrm>
              <a:off x="2983345" y="4242956"/>
              <a:ext cx="1148868" cy="348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Calculate embeddings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15E78C9-CCDE-2A0C-D32F-E810DD5B6096}"/>
                </a:ext>
              </a:extLst>
            </p:cNvPr>
            <p:cNvSpPr/>
            <p:nvPr/>
          </p:nvSpPr>
          <p:spPr>
            <a:xfrm>
              <a:off x="5937507" y="4504565"/>
              <a:ext cx="95686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EF5C019-8656-D8A9-17E8-ACF6F29482FE}"/>
                </a:ext>
              </a:extLst>
            </p:cNvPr>
            <p:cNvCxnSpPr>
              <a:cxnSpLocks/>
              <a:stCxn id="5" idx="3"/>
              <a:endCxn id="13" idx="1"/>
            </p:cNvCxnSpPr>
            <p:nvPr/>
          </p:nvCxnSpPr>
          <p:spPr>
            <a:xfrm flipV="1">
              <a:off x="5382862" y="4765492"/>
              <a:ext cx="554645" cy="685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1FC2D1D-0743-15B0-E9CF-7064E8A0B9EB}"/>
                </a:ext>
              </a:extLst>
            </p:cNvPr>
            <p:cNvSpPr/>
            <p:nvPr/>
          </p:nvSpPr>
          <p:spPr>
            <a:xfrm>
              <a:off x="7901952" y="4509186"/>
              <a:ext cx="118279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Next token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BD0075C-EA3B-D3D6-1608-0CAB68DA26D5}"/>
                </a:ext>
              </a:extLst>
            </p:cNvPr>
            <p:cNvCxnSpPr>
              <a:cxnSpLocks/>
              <a:stCxn id="13" idx="3"/>
              <a:endCxn id="17" idx="1"/>
            </p:cNvCxnSpPr>
            <p:nvPr/>
          </p:nvCxnSpPr>
          <p:spPr>
            <a:xfrm>
              <a:off x="6894375" y="4765492"/>
              <a:ext cx="1007576" cy="4621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E3659AC-7568-1819-E05E-023BD2E016CD}"/>
                </a:ext>
              </a:extLst>
            </p:cNvPr>
            <p:cNvSpPr txBox="1"/>
            <p:nvPr/>
          </p:nvSpPr>
          <p:spPr>
            <a:xfrm>
              <a:off x="6945084" y="4434633"/>
              <a:ext cx="832303" cy="20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Predicts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D67A79B-581F-0A06-14B2-77BF593E307E}"/>
                </a:ext>
              </a:extLst>
            </p:cNvPr>
            <p:cNvSpPr/>
            <p:nvPr/>
          </p:nvSpPr>
          <p:spPr>
            <a:xfrm>
              <a:off x="10092328" y="4509186"/>
              <a:ext cx="67080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Text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7E8226B-B4EC-E19F-189C-5A474FEF54ED}"/>
                </a:ext>
              </a:extLst>
            </p:cNvPr>
            <p:cNvCxnSpPr>
              <a:cxnSpLocks/>
              <a:stCxn id="17" idx="3"/>
              <a:endCxn id="25" idx="1"/>
            </p:cNvCxnSpPr>
            <p:nvPr/>
          </p:nvCxnSpPr>
          <p:spPr>
            <a:xfrm>
              <a:off x="9084751" y="4770113"/>
              <a:ext cx="1007577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1016C84-F876-88DC-53E7-05B37CACE642}"/>
                </a:ext>
              </a:extLst>
            </p:cNvPr>
            <p:cNvSpPr txBox="1"/>
            <p:nvPr/>
          </p:nvSpPr>
          <p:spPr>
            <a:xfrm>
              <a:off x="9181934" y="4401464"/>
              <a:ext cx="832303" cy="209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lookup</a:t>
              </a:r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3E635C37-E1D5-5736-17B1-EF6F0B9A0CA2}"/>
              </a:ext>
            </a:extLst>
          </p:cNvPr>
          <p:cNvSpPr/>
          <p:nvPr/>
        </p:nvSpPr>
        <p:spPr>
          <a:xfrm>
            <a:off x="2876888" y="5000235"/>
            <a:ext cx="1158162" cy="521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7315C59-9169-B7C9-5517-60E27C5560CF}"/>
              </a:ext>
            </a:extLst>
          </p:cNvPr>
          <p:cNvSpPr/>
          <p:nvPr/>
        </p:nvSpPr>
        <p:spPr>
          <a:xfrm>
            <a:off x="4741574" y="5004171"/>
            <a:ext cx="982527" cy="521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5C1AA03-FCE6-3135-06D4-7340C1A7A7B2}"/>
              </a:ext>
            </a:extLst>
          </p:cNvPr>
          <p:cNvCxnSpPr>
            <a:cxnSpLocks/>
            <a:stCxn id="52" idx="3"/>
            <a:endCxn id="53" idx="1"/>
          </p:cNvCxnSpPr>
          <p:nvPr/>
        </p:nvCxnSpPr>
        <p:spPr>
          <a:xfrm>
            <a:off x="4035050" y="5261162"/>
            <a:ext cx="706524" cy="3936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43431C8C-09B0-D11C-DD58-1D363ACE22B4}"/>
              </a:ext>
            </a:extLst>
          </p:cNvPr>
          <p:cNvSpPr/>
          <p:nvPr/>
        </p:nvSpPr>
        <p:spPr>
          <a:xfrm>
            <a:off x="6430626" y="4999550"/>
            <a:ext cx="1192275" cy="5218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Answer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73592A8-B8F8-3540-CFB0-43200A64FA8C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 flipV="1">
            <a:off x="5724101" y="5260477"/>
            <a:ext cx="706525" cy="4621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03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8F08-1649-737B-D56A-40361504E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LLM vs traditional ML model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A00AC2-4413-CB0D-00A8-75B2E2F36CF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anchor="t" anchorCtr="0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‘Traditional’ machine learning model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Number of parameters to train in the order of </a:t>
            </a:r>
            <a:r>
              <a:rPr lang="en-US" sz="2000" dirty="0">
                <a:solidFill>
                  <a:srgbClr val="FFFF00"/>
                </a:solidFill>
              </a:rPr>
              <a:t>1000’s to millions</a:t>
            </a:r>
            <a:br>
              <a:rPr lang="en-US" sz="2000" dirty="0"/>
            </a:b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Models need to be </a:t>
            </a:r>
            <a:r>
              <a:rPr lang="en-US" sz="2000" dirty="0">
                <a:solidFill>
                  <a:srgbClr val="FFFF00"/>
                </a:solidFill>
              </a:rPr>
              <a:t>trained from scratch </a:t>
            </a:r>
            <a:r>
              <a:rPr lang="en-US" sz="2000" dirty="0"/>
              <a:t>input-features are specific to problem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FFFF00"/>
                </a:solidFill>
              </a:rPr>
              <a:t>GPU</a:t>
            </a:r>
            <a:r>
              <a:rPr lang="en-US" sz="2000" dirty="0"/>
              <a:t> </a:t>
            </a:r>
            <a:r>
              <a:rPr lang="en-US" sz="2000" dirty="0" err="1"/>
              <a:t>benefitial</a:t>
            </a:r>
            <a:r>
              <a:rPr lang="en-US" sz="2000" dirty="0"/>
              <a:t> for efficient training.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Inference is very fast, </a:t>
            </a:r>
            <a:r>
              <a:rPr lang="en-US" sz="2000" dirty="0">
                <a:solidFill>
                  <a:srgbClr val="FFFF00"/>
                </a:solidFill>
              </a:rPr>
              <a:t>no special hardware </a:t>
            </a:r>
            <a:r>
              <a:rPr lang="en-US" sz="2000" dirty="0"/>
              <a:t>required. </a:t>
            </a:r>
          </a:p>
          <a:p>
            <a:endParaRPr lang="en-US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9DF1E6-0141-B555-5A67-B4023343AA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4" y="2024781"/>
            <a:ext cx="4894006" cy="4137189"/>
          </a:xfrm>
        </p:spPr>
        <p:txBody>
          <a:bodyPr anchor="t" anchorCtr="0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Large language model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Number of parameters in the </a:t>
            </a:r>
            <a:r>
              <a:rPr lang="en-US" sz="2000" dirty="0">
                <a:solidFill>
                  <a:srgbClr val="FFFF00"/>
                </a:solidFill>
              </a:rPr>
              <a:t>billions</a:t>
            </a:r>
            <a:r>
              <a:rPr lang="en-US" sz="2000" dirty="0"/>
              <a:t> (e.g. Llama2-&gt;80 b, GPT4 supposedly &gt; 1 trillion)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Models are </a:t>
            </a:r>
            <a:r>
              <a:rPr lang="en-US" sz="2000" dirty="0">
                <a:solidFill>
                  <a:srgbClr val="FFFF00"/>
                </a:solidFill>
              </a:rPr>
              <a:t>pre-trained</a:t>
            </a:r>
            <a:r>
              <a:rPr lang="en-US" sz="2000" dirty="0"/>
              <a:t>, can be applied to many problems without any fine-tuning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FFFF00"/>
                </a:solidFill>
              </a:rPr>
              <a:t>Multiple servers</a:t>
            </a:r>
            <a:r>
              <a:rPr lang="en-US" sz="2000" dirty="0"/>
              <a:t> required for training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Inference also </a:t>
            </a:r>
            <a:r>
              <a:rPr lang="en-US" sz="2000" dirty="0">
                <a:solidFill>
                  <a:srgbClr val="FFFF00"/>
                </a:solidFill>
              </a:rPr>
              <a:t>requires GPU </a:t>
            </a:r>
            <a:r>
              <a:rPr lang="en-US" sz="2000" dirty="0"/>
              <a:t>with lots of memory, and is still slow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5046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CC53F-3884-6FB2-CB59-D9BDD06FA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LLM as an API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BB555A0-02D8-DE89-542A-01C2C7E21FE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dirty="0"/>
              <a:t>Traditional application</a:t>
            </a:r>
            <a:endParaRPr lang="en-US" sz="2400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5A34C73-5133-1DB3-C33A-7627F0D3DA5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b="1" dirty="0"/>
              <a:t>Application using LLM</a:t>
            </a:r>
          </a:p>
          <a:p>
            <a:pPr algn="ctr"/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43C371-064F-F3F3-8A92-CC5C0EAD996F}"/>
              </a:ext>
            </a:extLst>
          </p:cNvPr>
          <p:cNvSpPr/>
          <p:nvPr/>
        </p:nvSpPr>
        <p:spPr>
          <a:xfrm>
            <a:off x="2408025" y="4487397"/>
            <a:ext cx="1607127" cy="10991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358FE8-9462-989B-1917-388BF3A7C0FE}"/>
              </a:ext>
            </a:extLst>
          </p:cNvPr>
          <p:cNvSpPr/>
          <p:nvPr/>
        </p:nvSpPr>
        <p:spPr>
          <a:xfrm>
            <a:off x="7682702" y="4487396"/>
            <a:ext cx="1607127" cy="109912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A2FB95-48F4-3324-8DF1-4A9D9BD17AF9}"/>
              </a:ext>
            </a:extLst>
          </p:cNvPr>
          <p:cNvSpPr/>
          <p:nvPr/>
        </p:nvSpPr>
        <p:spPr>
          <a:xfrm>
            <a:off x="2902171" y="2827052"/>
            <a:ext cx="618836" cy="4018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CA1489-EC2B-F7DB-259F-E07741181B55}"/>
              </a:ext>
            </a:extLst>
          </p:cNvPr>
          <p:cNvCxnSpPr>
            <a:cxnSpLocks/>
            <a:stCxn id="9" idx="2"/>
            <a:endCxn id="5" idx="0"/>
          </p:cNvCxnSpPr>
          <p:nvPr/>
        </p:nvCxnSpPr>
        <p:spPr>
          <a:xfrm>
            <a:off x="3211589" y="3228943"/>
            <a:ext cx="0" cy="1258454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F3DB702-D51A-18EE-1A88-8FB9B94694AB}"/>
              </a:ext>
            </a:extLst>
          </p:cNvPr>
          <p:cNvSpPr txBox="1"/>
          <p:nvPr/>
        </p:nvSpPr>
        <p:spPr>
          <a:xfrm>
            <a:off x="3298276" y="3458485"/>
            <a:ext cx="11488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REST calls</a:t>
            </a:r>
          </a:p>
          <a:p>
            <a:r>
              <a:rPr lang="en-US" sz="1400" dirty="0"/>
              <a:t>Latency ~some </a:t>
            </a:r>
            <a:r>
              <a:rPr lang="en-US" sz="1400" dirty="0" err="1"/>
              <a:t>ms</a:t>
            </a:r>
            <a:endParaRPr 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C93EFC-CA71-4156-1C60-832688440020}"/>
              </a:ext>
            </a:extLst>
          </p:cNvPr>
          <p:cNvSpPr txBox="1"/>
          <p:nvPr/>
        </p:nvSpPr>
        <p:spPr>
          <a:xfrm>
            <a:off x="4015152" y="4796515"/>
            <a:ext cx="16071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Plan / Reasoning wired in code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185C66F-DD49-04F6-5FFA-17FED1D31033}"/>
              </a:ext>
            </a:extLst>
          </p:cNvPr>
          <p:cNvSpPr/>
          <p:nvPr/>
        </p:nvSpPr>
        <p:spPr>
          <a:xfrm>
            <a:off x="8176847" y="2827052"/>
            <a:ext cx="618836" cy="4018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CD1AE94-16DF-262C-6559-77F78C3AFE39}"/>
              </a:ext>
            </a:extLst>
          </p:cNvPr>
          <p:cNvSpPr/>
          <p:nvPr/>
        </p:nvSpPr>
        <p:spPr>
          <a:xfrm>
            <a:off x="1999318" y="3624739"/>
            <a:ext cx="1076031" cy="4018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Json msg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C54A7F0-7035-6354-ADA4-00D24433FB03}"/>
              </a:ext>
            </a:extLst>
          </p:cNvPr>
          <p:cNvCxnSpPr>
            <a:cxnSpLocks/>
            <a:stCxn id="19" idx="2"/>
            <a:endCxn id="8" idx="0"/>
          </p:cNvCxnSpPr>
          <p:nvPr/>
        </p:nvCxnSpPr>
        <p:spPr>
          <a:xfrm>
            <a:off x="8486265" y="3228943"/>
            <a:ext cx="1" cy="1258453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67C9C8E-AE32-B069-EF31-DA6C36A0F42D}"/>
              </a:ext>
            </a:extLst>
          </p:cNvPr>
          <p:cNvSpPr txBox="1"/>
          <p:nvPr/>
        </p:nvSpPr>
        <p:spPr>
          <a:xfrm>
            <a:off x="8621247" y="3381116"/>
            <a:ext cx="11488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Tokenization</a:t>
            </a:r>
          </a:p>
          <a:p>
            <a:r>
              <a:rPr lang="en-US" sz="1400" dirty="0"/>
              <a:t>Embedding</a:t>
            </a:r>
          </a:p>
          <a:p>
            <a:r>
              <a:rPr lang="en-US" sz="1400" dirty="0"/>
              <a:t>Latency ~seconds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1C59F91-CA80-90B2-A593-3563416677A5}"/>
              </a:ext>
            </a:extLst>
          </p:cNvPr>
          <p:cNvSpPr/>
          <p:nvPr/>
        </p:nvSpPr>
        <p:spPr>
          <a:xfrm>
            <a:off x="6704703" y="3625230"/>
            <a:ext cx="1607126" cy="40189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Plain text msg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33FEFF2-7CD7-A3D7-AA89-9A78B4F743BA}"/>
              </a:ext>
            </a:extLst>
          </p:cNvPr>
          <p:cNvSpPr txBox="1"/>
          <p:nvPr/>
        </p:nvSpPr>
        <p:spPr>
          <a:xfrm>
            <a:off x="9289829" y="4688793"/>
            <a:ext cx="16071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Plan / Reasoning partially outsourced to LLM</a:t>
            </a:r>
          </a:p>
        </p:txBody>
      </p:sp>
    </p:spTree>
    <p:extLst>
      <p:ext uri="{BB962C8B-B14F-4D97-AF65-F5344CB8AC3E}">
        <p14:creationId xmlns:p14="http://schemas.microsoft.com/office/powerpoint/2010/main" val="1521422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langchain overview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FC1D36F-573F-D7F3-DF9D-C2A52B624D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5952" r="5952"/>
          <a:stretch/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6B5DE1C-E94E-B6E5-604E-CECF9E4F44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&lt;2&gt;</a:t>
            </a:r>
          </a:p>
        </p:txBody>
      </p:sp>
    </p:spTree>
    <p:extLst>
      <p:ext uri="{BB962C8B-B14F-4D97-AF65-F5344CB8AC3E}">
        <p14:creationId xmlns:p14="http://schemas.microsoft.com/office/powerpoint/2010/main" val="3938893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What is LangChain?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Python-based framework</a:t>
            </a:r>
          </a:p>
          <a:p>
            <a:r>
              <a:rPr lang="en-US" dirty="0"/>
              <a:t>Aims to accelerate and simplify building applications based on LLMs</a:t>
            </a:r>
          </a:p>
          <a:p>
            <a:r>
              <a:rPr lang="en-US" dirty="0"/>
              <a:t>New project that gained very quick adoption (1st release Oct 22, as of March 24 it’s 0.1.11)</a:t>
            </a:r>
          </a:p>
          <a:p>
            <a:r>
              <a:rPr lang="en-US" dirty="0"/>
              <a:t>Seems to become de-facto standard for building LLM-based (prototype) apps</a:t>
            </a:r>
          </a:p>
          <a:p>
            <a:r>
              <a:rPr lang="en-US" dirty="0"/>
              <a:t>Also well known project LlamaIndex provides substitution for some functionality of LangChain, but is not a replacement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B02F9F-66F7-5477-61DB-4D8F024FA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06668" y="-6786"/>
            <a:ext cx="6785332" cy="686478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C6F08D-8297-7636-5401-58B1F1135653}"/>
              </a:ext>
            </a:extLst>
          </p:cNvPr>
          <p:cNvSpPr txBox="1"/>
          <p:nvPr/>
        </p:nvSpPr>
        <p:spPr>
          <a:xfrm>
            <a:off x="694574" y="2802068"/>
            <a:ext cx="40188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https://python.langchain.com/docs/get_started/introduction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62645914"/>
      </p:ext>
    </p:extLst>
  </p:cSld>
  <p:clrMapOvr>
    <a:masterClrMapping/>
  </p:clrMapOvr>
</p:sld>
</file>

<file path=ppt/theme/theme1.xml><?xml version="1.0" encoding="utf-8"?>
<a:theme xmlns:a="http://schemas.openxmlformats.org/drawingml/2006/main" name="MS_Science_BW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S_Science_BW" id="{69B8139F-71A2-4C57-9451-74BBFA26282E}" vid="{E1B41094-13AD-419F-8FCD-C4CF9547ABD3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7">
    <wetp:webextensionref xmlns:r="http://schemas.openxmlformats.org/officeDocument/2006/relationships" r:id="rId1"/>
  </wetp:taskpane>
  <wetp:taskpane dockstate="right" visibility="0" width="350" row="8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5B17FC76-6828-4CC3-9399-89AC8D424E06}">
  <we:reference id="wa200005566" version="3.0.0.1" store="en-US" storeType="OMEX"/>
  <we:alternateReferences>
    <we:reference id="wa200005566" version="3.0.0.1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920CE064-61EC-40A6-BC15-47C0D68649DB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MS_Science_BW</Template>
  <TotalTime>2128</TotalTime>
  <Words>1032</Words>
  <Application>Microsoft Office PowerPoint</Application>
  <PresentationFormat>Widescreen</PresentationFormat>
  <Paragraphs>163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Consolas</vt:lpstr>
      <vt:lpstr>Courier New</vt:lpstr>
      <vt:lpstr>Wingdings</vt:lpstr>
      <vt:lpstr>MS_Science_BW</vt:lpstr>
      <vt:lpstr>Introduction to LangChain</vt:lpstr>
      <vt:lpstr>Agenda</vt:lpstr>
      <vt:lpstr>LLM-Powered Applications</vt:lpstr>
      <vt:lpstr>LLMs are just models processing numbers</vt:lpstr>
      <vt:lpstr>LLM vs traditional ML model</vt:lpstr>
      <vt:lpstr>LLM as an API</vt:lpstr>
      <vt:lpstr>langchain overview</vt:lpstr>
      <vt:lpstr>What is LangChain?</vt:lpstr>
      <vt:lpstr>PowerPoint Presentation</vt:lpstr>
      <vt:lpstr>Key components of langchain</vt:lpstr>
      <vt:lpstr>Chains: where LangChain got its name from</vt:lpstr>
      <vt:lpstr>Adding dynamic behavior: Agents</vt:lpstr>
      <vt:lpstr>Adding capabilities with Tools &amp; Toolkits</vt:lpstr>
      <vt:lpstr>Retrievers &amp; Stores</vt:lpstr>
      <vt:lpstr>Setting everything up</vt:lpstr>
      <vt:lpstr>Create an environment, install langchain</vt:lpstr>
      <vt:lpstr>Store your secrets</vt:lpstr>
      <vt:lpstr>Using Azure OpenAI</vt:lpstr>
      <vt:lpstr>Examples</vt:lpstr>
      <vt:lpstr>Practical Use Cases</vt:lpstr>
      <vt:lpstr>Sample code</vt:lpstr>
      <vt:lpstr>Thank you  Pascal Simon https://github.com/ps78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LangChain Framework</dc:title>
  <dc:subject/>
  <dc:creator/>
  <cp:keywords/>
  <dc:description>generated using python-pptx</dc:description>
  <cp:lastModifiedBy>Pascal Simon</cp:lastModifiedBy>
  <cp:revision>47</cp:revision>
  <dcterms:created xsi:type="dcterms:W3CDTF">2013-01-27T09:14:16Z</dcterms:created>
  <dcterms:modified xsi:type="dcterms:W3CDTF">2024-03-10T13:46:06Z</dcterms:modified>
  <cp:category/>
</cp:coreProperties>
</file>

<file path=docProps/thumbnail.jpeg>
</file>